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15645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9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94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169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82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885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2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21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17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5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3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68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57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11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93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86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03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25DC39-3AD1-438B-89B8-87D5E6A3F694}" type="datetimeFigureOut">
              <a:rPr lang="fr-FR" smtClean="0"/>
              <a:t>15/02/2014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5048A88-F92C-43C5-A249-D9603A8A5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63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2244437" y="1251374"/>
            <a:ext cx="6677890" cy="5278582"/>
            <a:chOff x="2714625" y="2214563"/>
            <a:chExt cx="3511550" cy="3170237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4625" y="2214563"/>
              <a:ext cx="3511550" cy="3170237"/>
            </a:xfrm>
            <a:prstGeom prst="rect">
              <a:avLst/>
            </a:prstGeom>
            <a:solidFill>
              <a:srgbClr val="B13F9A">
                <a:lumMod val="40000"/>
                <a:lumOff val="60000"/>
              </a:srgbClr>
            </a:solidFill>
            <a:ln w="9525">
              <a:noFill/>
              <a:round/>
              <a:headEnd/>
              <a:tailEnd/>
            </a:ln>
          </p:spPr>
        </p:pic>
        <p:grpSp>
          <p:nvGrpSpPr>
            <p:cNvPr id="8" name="Groupe 7"/>
            <p:cNvGrpSpPr>
              <a:grpSpLocks/>
            </p:cNvGrpSpPr>
            <p:nvPr/>
          </p:nvGrpSpPr>
          <p:grpSpPr bwMode="auto">
            <a:xfrm>
              <a:off x="4857750" y="3071814"/>
              <a:ext cx="714375" cy="1028701"/>
              <a:chOff x="2093103" y="1357300"/>
              <a:chExt cx="500063" cy="642938"/>
            </a:xfrm>
          </p:grpSpPr>
          <p:sp>
            <p:nvSpPr>
              <p:cNvPr id="9" name="Ellipse 8"/>
              <p:cNvSpPr/>
              <p:nvPr/>
            </p:nvSpPr>
            <p:spPr>
              <a:xfrm>
                <a:off x="2093103" y="1357300"/>
                <a:ext cx="500063" cy="642938"/>
              </a:xfrm>
              <a:prstGeom prst="ellipse">
                <a:avLst/>
              </a:prstGeom>
              <a:solidFill>
                <a:srgbClr val="FFFF00"/>
              </a:solidFill>
              <a:ln w="40000" cap="flat" cmpd="sng" algn="ctr">
                <a:solidFill>
                  <a:srgbClr val="B83D68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rebuchet MS"/>
                </a:endParaRPr>
              </a:p>
            </p:txBody>
          </p:sp>
          <p:sp>
            <p:nvSpPr>
              <p:cNvPr id="10" name="ZoneTexte 7"/>
              <p:cNvSpPr txBox="1">
                <a:spLocks noChangeArrowheads="1"/>
              </p:cNvSpPr>
              <p:nvPr/>
            </p:nvSpPr>
            <p:spPr bwMode="auto">
              <a:xfrm>
                <a:off x="2151781" y="1521385"/>
                <a:ext cx="376522" cy="290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3600" b="1" dirty="0" smtClean="0">
                    <a:solidFill>
                      <a:sysClr val="windowText" lastClr="000000"/>
                    </a:solidFill>
                  </a:rPr>
                  <a:t>42</a:t>
                </a:r>
                <a:endPara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3104644" y="78679"/>
            <a:ext cx="457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CAFE CINEMA </a:t>
            </a:r>
            <a:endParaRPr lang="fr-F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300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48588" y="796778"/>
            <a:ext cx="150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AU CINEMA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77" y="69826"/>
            <a:ext cx="7126842" cy="7681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6392" y="982622"/>
            <a:ext cx="231505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La Mort de Mozart »</a:t>
            </a:r>
          </a:p>
          <a:p>
            <a:pPr algn="ctr"/>
            <a:r>
              <a:rPr lang="fr-FR" b="1" i="1" dirty="0" smtClean="0"/>
              <a:t> (1909)</a:t>
            </a:r>
            <a:endParaRPr lang="fr-FR" b="1" i="1" dirty="0"/>
          </a:p>
        </p:txBody>
      </p:sp>
      <p:sp>
        <p:nvSpPr>
          <p:cNvPr id="5" name="Rectangle 4"/>
          <p:cNvSpPr/>
          <p:nvPr/>
        </p:nvSpPr>
        <p:spPr>
          <a:xfrm>
            <a:off x="4105072" y="808715"/>
            <a:ext cx="257474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DE" b="1" i="1" dirty="0" smtClean="0"/>
              <a:t>« Mozart Leben, Lieben </a:t>
            </a:r>
          </a:p>
          <a:p>
            <a:r>
              <a:rPr lang="de-DE" b="1" i="1" dirty="0" smtClean="0"/>
              <a:t>und Leiden » (1921)</a:t>
            </a:r>
            <a:endParaRPr lang="fr-FR" b="1" i="1" dirty="0"/>
          </a:p>
        </p:txBody>
      </p:sp>
      <p:sp>
        <p:nvSpPr>
          <p:cNvPr id="6" name="Rectangle 5"/>
          <p:cNvSpPr/>
          <p:nvPr/>
        </p:nvSpPr>
        <p:spPr>
          <a:xfrm>
            <a:off x="1102884" y="4322312"/>
            <a:ext cx="282160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Eine</a:t>
            </a:r>
            <a:r>
              <a:rPr lang="fr-FR" b="1" i="1" dirty="0" smtClean="0"/>
              <a:t> </a:t>
            </a:r>
            <a:r>
              <a:rPr lang="fr-FR" b="1" i="1" dirty="0" err="1" smtClean="0"/>
              <a:t>kleine</a:t>
            </a:r>
            <a:r>
              <a:rPr lang="fr-FR" b="1" i="1" dirty="0" smtClean="0"/>
              <a:t> </a:t>
            </a:r>
            <a:r>
              <a:rPr lang="fr-FR" b="1" i="1" dirty="0" err="1" smtClean="0"/>
              <a:t>Nachtmusik</a:t>
            </a:r>
            <a:r>
              <a:rPr lang="fr-FR" b="1" i="1" dirty="0" smtClean="0"/>
              <a:t> » </a:t>
            </a:r>
          </a:p>
          <a:p>
            <a:pPr algn="ctr"/>
            <a:r>
              <a:rPr lang="fr-FR" b="1" i="1" dirty="0" smtClean="0"/>
              <a:t>(1939) </a:t>
            </a:r>
            <a:endParaRPr lang="fr-FR" b="1" i="1" dirty="0"/>
          </a:p>
        </p:txBody>
      </p:sp>
      <p:sp>
        <p:nvSpPr>
          <p:cNvPr id="7" name="Rectangle 6"/>
          <p:cNvSpPr/>
          <p:nvPr/>
        </p:nvSpPr>
        <p:spPr>
          <a:xfrm>
            <a:off x="4105072" y="1765179"/>
            <a:ext cx="257474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i="1" dirty="0" smtClean="0"/>
              <a:t>« </a:t>
            </a:r>
            <a:r>
              <a:rPr lang="fr-FR" b="1" i="1" dirty="0" err="1" smtClean="0"/>
              <a:t>Whom</a:t>
            </a:r>
            <a:r>
              <a:rPr lang="fr-FR" b="1" i="1" dirty="0" smtClean="0"/>
              <a:t> the </a:t>
            </a:r>
            <a:r>
              <a:rPr lang="fr-FR" b="1" i="1" dirty="0" err="1" smtClean="0"/>
              <a:t>Gods</a:t>
            </a:r>
            <a:r>
              <a:rPr lang="fr-FR" b="1" i="1" dirty="0" smtClean="0"/>
              <a:t> love »</a:t>
            </a:r>
          </a:p>
          <a:p>
            <a:pPr algn="ctr"/>
            <a:r>
              <a:rPr lang="fr-FR" b="1" i="1" dirty="0" smtClean="0"/>
              <a:t>(1940)  </a:t>
            </a:r>
            <a:endParaRPr lang="fr-FR" b="1" i="1" dirty="0"/>
          </a:p>
        </p:txBody>
      </p:sp>
      <p:sp>
        <p:nvSpPr>
          <p:cNvPr id="9" name="Rectangle 8"/>
          <p:cNvSpPr/>
          <p:nvPr/>
        </p:nvSpPr>
        <p:spPr>
          <a:xfrm>
            <a:off x="3634104" y="6453246"/>
            <a:ext cx="31326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Wen</a:t>
            </a:r>
            <a:r>
              <a:rPr lang="fr-FR" b="1" i="1" dirty="0" smtClean="0"/>
              <a:t> die </a:t>
            </a:r>
            <a:r>
              <a:rPr lang="fr-FR" b="1" i="1" dirty="0" err="1" smtClean="0"/>
              <a:t>Götter</a:t>
            </a:r>
            <a:r>
              <a:rPr lang="fr-FR" b="1" i="1" dirty="0" smtClean="0"/>
              <a:t> </a:t>
            </a:r>
            <a:r>
              <a:rPr lang="fr-FR" b="1" i="1" dirty="0" err="1" smtClean="0"/>
              <a:t>lieben</a:t>
            </a:r>
            <a:r>
              <a:rPr lang="fr-FR" b="1" i="1" dirty="0" smtClean="0"/>
              <a:t>(1942) </a:t>
            </a:r>
            <a:endParaRPr lang="fr-FR" b="1" i="1" dirty="0"/>
          </a:p>
        </p:txBody>
      </p:sp>
      <p:sp>
        <p:nvSpPr>
          <p:cNvPr id="10" name="Rectangle 9"/>
          <p:cNvSpPr/>
          <p:nvPr/>
        </p:nvSpPr>
        <p:spPr>
          <a:xfrm>
            <a:off x="1506803" y="5482608"/>
            <a:ext cx="21437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i="1" dirty="0" smtClean="0"/>
              <a:t>« The Mozart story”</a:t>
            </a:r>
          </a:p>
          <a:p>
            <a:pPr algn="ctr"/>
            <a:r>
              <a:rPr lang="fr-FR" b="1" i="1" dirty="0" smtClean="0"/>
              <a:t>(1948)  </a:t>
            </a:r>
            <a:endParaRPr lang="fr-FR" b="1" i="1" dirty="0"/>
          </a:p>
        </p:txBody>
      </p:sp>
      <p:sp>
        <p:nvSpPr>
          <p:cNvPr id="13" name="Rectangle 12"/>
          <p:cNvSpPr/>
          <p:nvPr/>
        </p:nvSpPr>
        <p:spPr>
          <a:xfrm>
            <a:off x="6484249" y="3418031"/>
            <a:ext cx="2622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Melodie</a:t>
            </a:r>
            <a:r>
              <a:rPr lang="fr-FR" b="1" i="1" dirty="0" smtClean="0"/>
              <a:t> </a:t>
            </a:r>
            <a:r>
              <a:rPr lang="fr-FR" b="1" i="1" dirty="0" err="1" smtClean="0"/>
              <a:t>eterne</a:t>
            </a:r>
            <a:r>
              <a:rPr lang="fr-FR" b="1" i="1" dirty="0" smtClean="0"/>
              <a:t> »(1940) </a:t>
            </a:r>
            <a:endParaRPr lang="fr-FR" b="1" i="1" dirty="0"/>
          </a:p>
        </p:txBody>
      </p:sp>
      <p:sp>
        <p:nvSpPr>
          <p:cNvPr id="26" name="Rectangle 25"/>
          <p:cNvSpPr/>
          <p:nvPr/>
        </p:nvSpPr>
        <p:spPr>
          <a:xfrm>
            <a:off x="1590198" y="1628953"/>
            <a:ext cx="166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Louis Feuillade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75583" y="4909444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Leopold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</a:rPr>
              <a:t>Hainisch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122" y="1198698"/>
            <a:ext cx="1641089" cy="218811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11" y="2151432"/>
            <a:ext cx="2839577" cy="203908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799366" y="2489525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Basil Dean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826" y="3095610"/>
            <a:ext cx="2122873" cy="337673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699" y="6149608"/>
            <a:ext cx="1231499" cy="4938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29921" y="3731728"/>
            <a:ext cx="1823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Carmine </a:t>
            </a:r>
            <a:r>
              <a:rPr lang="fr-FR" b="1" dirty="0" err="1" smtClean="0">
                <a:solidFill>
                  <a:srgbClr val="FFFF00"/>
                </a:solidFill>
              </a:rPr>
              <a:t>Gallone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537" y="4101060"/>
            <a:ext cx="20002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48588" y="796778"/>
            <a:ext cx="150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AU CINEMA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77" y="69826"/>
            <a:ext cx="7126842" cy="7681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16836" y="827556"/>
            <a:ext cx="256461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i="1" dirty="0" smtClean="0"/>
              <a:t>« Mozart </a:t>
            </a:r>
            <a:r>
              <a:rPr lang="fr-FR" b="1" i="1" dirty="0" err="1" smtClean="0"/>
              <a:t>und</a:t>
            </a:r>
            <a:r>
              <a:rPr lang="fr-FR" b="1" i="1" dirty="0" smtClean="0"/>
              <a:t> Da Ponte”</a:t>
            </a:r>
          </a:p>
          <a:p>
            <a:pPr algn="ctr"/>
            <a:r>
              <a:rPr lang="fr-FR" b="1" i="1" dirty="0" smtClean="0"/>
              <a:t>(1955)  </a:t>
            </a:r>
            <a:endParaRPr lang="fr-FR" b="1" i="1" dirty="0"/>
          </a:p>
        </p:txBody>
      </p:sp>
      <p:sp>
        <p:nvSpPr>
          <p:cNvPr id="15" name="Rectangle 14"/>
          <p:cNvSpPr/>
          <p:nvPr/>
        </p:nvSpPr>
        <p:spPr>
          <a:xfrm>
            <a:off x="867035" y="2051928"/>
            <a:ext cx="335059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i="1" dirty="0" smtClean="0"/>
              <a:t>« </a:t>
            </a:r>
            <a:r>
              <a:rPr lang="fr-FR" b="1" i="1" dirty="0" err="1" smtClean="0"/>
              <a:t>Aufzeichnungen</a:t>
            </a:r>
            <a:r>
              <a:rPr lang="fr-FR" b="1" i="1" dirty="0" smtClean="0"/>
              <a:t> </a:t>
            </a:r>
            <a:r>
              <a:rPr lang="fr-FR" b="1" i="1" dirty="0" err="1" smtClean="0"/>
              <a:t>einer</a:t>
            </a:r>
            <a:r>
              <a:rPr lang="fr-FR" b="1" i="1" dirty="0" smtClean="0"/>
              <a:t> </a:t>
            </a:r>
            <a:r>
              <a:rPr lang="fr-FR" b="1" i="1" dirty="0" err="1" smtClean="0"/>
              <a:t>Jugend</a:t>
            </a:r>
            <a:r>
              <a:rPr lang="fr-FR" b="1" i="1" dirty="0"/>
              <a:t> </a:t>
            </a:r>
            <a:r>
              <a:rPr lang="fr-FR" b="1" i="1" dirty="0" smtClean="0"/>
              <a:t>»</a:t>
            </a:r>
          </a:p>
          <a:p>
            <a:pPr algn="ctr"/>
            <a:r>
              <a:rPr lang="fr-FR" b="1" i="1" dirty="0" smtClean="0"/>
              <a:t>(1975)  </a:t>
            </a:r>
            <a:endParaRPr lang="fr-FR" b="1" i="1" dirty="0"/>
          </a:p>
        </p:txBody>
      </p:sp>
      <p:sp>
        <p:nvSpPr>
          <p:cNvPr id="16" name="Rectangle 15"/>
          <p:cNvSpPr/>
          <p:nvPr/>
        </p:nvSpPr>
        <p:spPr>
          <a:xfrm>
            <a:off x="4415349" y="827556"/>
            <a:ext cx="189987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Noi</a:t>
            </a:r>
            <a:r>
              <a:rPr lang="fr-FR" b="1" i="1" dirty="0" smtClean="0"/>
              <a:t> </a:t>
            </a:r>
            <a:r>
              <a:rPr lang="fr-FR" b="1" i="1" dirty="0" err="1" smtClean="0"/>
              <a:t>Tre</a:t>
            </a:r>
            <a:r>
              <a:rPr lang="fr-FR" b="1" i="1" dirty="0" smtClean="0"/>
              <a:t> » (1984)</a:t>
            </a:r>
            <a:endParaRPr lang="fr-FR" b="1" i="1" dirty="0"/>
          </a:p>
        </p:txBody>
      </p:sp>
      <p:sp>
        <p:nvSpPr>
          <p:cNvPr id="17" name="Rectangle 16"/>
          <p:cNvSpPr/>
          <p:nvPr/>
        </p:nvSpPr>
        <p:spPr>
          <a:xfrm>
            <a:off x="5399797" y="1906534"/>
            <a:ext cx="144090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dirty="0" smtClean="0"/>
              <a:t>« Amadeus »</a:t>
            </a:r>
          </a:p>
          <a:p>
            <a:pPr algn="ctr"/>
            <a:r>
              <a:rPr lang="fr-FR" b="1" dirty="0" smtClean="0"/>
              <a:t>(1984)  </a:t>
            </a:r>
            <a:endParaRPr lang="fr-FR" b="1" dirty="0"/>
          </a:p>
        </p:txBody>
      </p:sp>
      <p:sp>
        <p:nvSpPr>
          <p:cNvPr id="19" name="Rectangle 18"/>
          <p:cNvSpPr/>
          <p:nvPr/>
        </p:nvSpPr>
        <p:spPr>
          <a:xfrm>
            <a:off x="5247938" y="5788849"/>
            <a:ext cx="363464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Mozart </a:t>
            </a:r>
            <a:r>
              <a:rPr lang="fr-FR" b="1" i="1" dirty="0" err="1" smtClean="0"/>
              <a:t>Reise</a:t>
            </a:r>
            <a:r>
              <a:rPr lang="fr-FR" b="1" i="1" dirty="0" smtClean="0"/>
              <a:t> </a:t>
            </a:r>
            <a:r>
              <a:rPr lang="fr-FR" b="1" i="1" dirty="0" err="1" smtClean="0"/>
              <a:t>nach</a:t>
            </a:r>
            <a:r>
              <a:rPr lang="fr-FR" b="1" i="1" dirty="0" smtClean="0"/>
              <a:t> </a:t>
            </a:r>
            <a:r>
              <a:rPr lang="fr-FR" b="1" i="1" dirty="0" err="1" smtClean="0"/>
              <a:t>Prag</a:t>
            </a:r>
            <a:r>
              <a:rPr lang="fr-FR" b="1" i="1" dirty="0" smtClean="0"/>
              <a:t> » (1988) </a:t>
            </a:r>
            <a:endParaRPr lang="fr-FR" b="1" i="1" dirty="0"/>
          </a:p>
        </p:txBody>
      </p:sp>
      <p:sp>
        <p:nvSpPr>
          <p:cNvPr id="25" name="Rectangle 24"/>
          <p:cNvSpPr/>
          <p:nvPr/>
        </p:nvSpPr>
        <p:spPr>
          <a:xfrm>
            <a:off x="1332910" y="5856934"/>
            <a:ext cx="322395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Nannerl</a:t>
            </a:r>
            <a:r>
              <a:rPr lang="fr-FR" b="1" i="1" dirty="0" smtClean="0"/>
              <a:t>, la sœur de Mozart »</a:t>
            </a:r>
          </a:p>
          <a:p>
            <a:pPr algn="ctr"/>
            <a:r>
              <a:rPr lang="fr-FR" b="1" i="1" dirty="0" smtClean="0"/>
              <a:t>(2010)  </a:t>
            </a:r>
            <a:endParaRPr lang="fr-FR" b="1" i="1" dirty="0"/>
          </a:p>
        </p:txBody>
      </p:sp>
      <p:sp>
        <p:nvSpPr>
          <p:cNvPr id="32" name="Rectangle 31"/>
          <p:cNvSpPr/>
          <p:nvPr/>
        </p:nvSpPr>
        <p:spPr>
          <a:xfrm>
            <a:off x="1379244" y="1473887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Gernot Friedel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9922" y="2707294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Klaus Kirchner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49954" y="1303012"/>
            <a:ext cx="1195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Pupi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</a:rPr>
              <a:t>Avati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83446" y="2045034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Milos Forman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704452" y="6275790"/>
            <a:ext cx="1914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Tobias </a:t>
            </a:r>
            <a:r>
              <a:rPr lang="fr-FR" b="1" dirty="0" err="1" smtClean="0">
                <a:solidFill>
                  <a:srgbClr val="FFFF00"/>
                </a:solidFill>
              </a:rPr>
              <a:t>Schachner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81922" y="6488668"/>
            <a:ext cx="1263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René Féret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54" y="2841437"/>
            <a:ext cx="4381500" cy="26289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87" y="3191929"/>
            <a:ext cx="3698764" cy="246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16863" y="390802"/>
            <a:ext cx="57903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/>
                <a:solidFill>
                  <a:schemeClr val="accent3"/>
                </a:solidFill>
              </a:rPr>
              <a:t>Ludwig Van BEETHOVEN</a:t>
            </a:r>
            <a:endParaRPr lang="fr-FR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42" y="1905463"/>
            <a:ext cx="4262034" cy="38853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467" y="4915971"/>
            <a:ext cx="1749763" cy="17497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113" y="1329445"/>
            <a:ext cx="3125011" cy="31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8224" y="69789"/>
            <a:ext cx="57903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/>
                <a:solidFill>
                  <a:schemeClr val="accent3"/>
                </a:solidFill>
              </a:rPr>
              <a:t>Ludwig Van BEETHOVEN</a:t>
            </a:r>
            <a:endParaRPr lang="fr-FR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53" y="777675"/>
            <a:ext cx="1639966" cy="5425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9158" y="836097"/>
            <a:ext cx="237757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 smtClean="0"/>
              <a:t>« Beethoven » (1909)  </a:t>
            </a:r>
            <a:endParaRPr lang="fr-FR" b="1" dirty="0"/>
          </a:p>
        </p:txBody>
      </p:sp>
      <p:sp>
        <p:nvSpPr>
          <p:cNvPr id="9" name="Rectangle 8"/>
          <p:cNvSpPr/>
          <p:nvPr/>
        </p:nvSpPr>
        <p:spPr>
          <a:xfrm>
            <a:off x="1559366" y="1200080"/>
            <a:ext cx="163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Victorin </a:t>
            </a:r>
            <a:r>
              <a:rPr lang="fr-FR" b="1" dirty="0" err="1" smtClean="0">
                <a:solidFill>
                  <a:srgbClr val="FFFF00"/>
                </a:solidFill>
              </a:rPr>
              <a:t>Jasset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50005" y="1392086"/>
            <a:ext cx="42768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Un grand amour de Beethoven » (1936) </a:t>
            </a:r>
            <a:endParaRPr lang="fr-FR" b="1" i="1" dirty="0"/>
          </a:p>
        </p:txBody>
      </p:sp>
      <p:sp>
        <p:nvSpPr>
          <p:cNvPr id="11" name="Rectangle 10"/>
          <p:cNvSpPr/>
          <p:nvPr/>
        </p:nvSpPr>
        <p:spPr>
          <a:xfrm>
            <a:off x="5135381" y="830748"/>
            <a:ext cx="1302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Abel Gance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83039" y="4065590"/>
            <a:ext cx="171713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i="1" dirty="0" smtClean="0"/>
              <a:t>« </a:t>
            </a:r>
            <a:r>
              <a:rPr lang="fr-FR" sz="1600" b="1" i="1" dirty="0" err="1" smtClean="0"/>
              <a:t>Eroica</a:t>
            </a:r>
            <a:r>
              <a:rPr lang="fr-FR" sz="1600" b="1" i="1" dirty="0" smtClean="0"/>
              <a:t> » (1949)  </a:t>
            </a:r>
            <a:endParaRPr lang="fr-FR" sz="16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3731303" y="4421814"/>
            <a:ext cx="1970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FF00"/>
                </a:solidFill>
              </a:rPr>
              <a:t>Walter </a:t>
            </a:r>
            <a:r>
              <a:rPr lang="fr-FR" sz="1600" b="1" dirty="0" err="1" smtClean="0">
                <a:solidFill>
                  <a:srgbClr val="FFFF00"/>
                </a:solidFill>
              </a:rPr>
              <a:t>Kolm-Veltée</a:t>
            </a:r>
            <a:r>
              <a:rPr lang="fr-FR" sz="1600" b="1" dirty="0" smtClean="0">
                <a:solidFill>
                  <a:srgbClr val="FFFF00"/>
                </a:solidFill>
              </a:rPr>
              <a:t> 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2530" y="3865535"/>
            <a:ext cx="262764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Ludwig van B » (1994)  </a:t>
            </a:r>
            <a:endParaRPr lang="fr-FR" b="1" i="1" dirty="0"/>
          </a:p>
        </p:txBody>
      </p:sp>
      <p:sp>
        <p:nvSpPr>
          <p:cNvPr id="15" name="Rectangle 14"/>
          <p:cNvSpPr/>
          <p:nvPr/>
        </p:nvSpPr>
        <p:spPr>
          <a:xfrm>
            <a:off x="1294421" y="4127820"/>
            <a:ext cx="151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Bernard Rose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01807" y="5001157"/>
            <a:ext cx="143981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i="1" dirty="0" smtClean="0"/>
              <a:t>« </a:t>
            </a:r>
            <a:r>
              <a:rPr lang="fr-FR" b="1" i="1" dirty="0" err="1" smtClean="0"/>
              <a:t>Copying</a:t>
            </a:r>
            <a:r>
              <a:rPr lang="fr-FR" b="1" i="1" dirty="0" smtClean="0"/>
              <a:t> </a:t>
            </a:r>
          </a:p>
          <a:p>
            <a:pPr algn="ctr"/>
            <a:r>
              <a:rPr lang="fr-FR" b="1" i="1" dirty="0" smtClean="0"/>
              <a:t>Beethoven »</a:t>
            </a:r>
          </a:p>
          <a:p>
            <a:pPr algn="ctr"/>
            <a:r>
              <a:rPr lang="fr-FR" b="1" i="1" dirty="0" smtClean="0"/>
              <a:t> (2005)  </a:t>
            </a:r>
            <a:endParaRPr lang="fr-FR" b="1" i="1" dirty="0"/>
          </a:p>
        </p:txBody>
      </p:sp>
      <p:sp>
        <p:nvSpPr>
          <p:cNvPr id="17" name="Rectangle 16"/>
          <p:cNvSpPr/>
          <p:nvPr/>
        </p:nvSpPr>
        <p:spPr>
          <a:xfrm>
            <a:off x="3302522" y="6013419"/>
            <a:ext cx="2039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Agnieszka</a:t>
            </a:r>
            <a:r>
              <a:rPr lang="fr-FR" b="1" dirty="0" smtClean="0">
                <a:solidFill>
                  <a:srgbClr val="FFFF00"/>
                </a:solidFill>
              </a:rPr>
              <a:t> Holland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20" y="1672079"/>
            <a:ext cx="2785353" cy="20890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480" y="2028152"/>
            <a:ext cx="3388899" cy="468179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497" y="1886701"/>
            <a:ext cx="1405238" cy="209682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795" y="4542620"/>
            <a:ext cx="1621111" cy="21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1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45626" y="72495"/>
            <a:ext cx="39188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/>
                <a:solidFill>
                  <a:schemeClr val="accent3"/>
                </a:solidFill>
              </a:rPr>
              <a:t>Frederic</a:t>
            </a:r>
            <a:r>
              <a:rPr lang="fr-FR" sz="4000" b="1" dirty="0" smtClean="0">
                <a:ln/>
                <a:solidFill>
                  <a:schemeClr val="accent3"/>
                </a:solidFill>
              </a:rPr>
              <a:t> CHOPIN</a:t>
            </a:r>
            <a:endParaRPr lang="fr-FR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31" y="1260358"/>
            <a:ext cx="3422661" cy="49112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72" y="4165760"/>
            <a:ext cx="1935966" cy="21572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14" y="970273"/>
            <a:ext cx="4178083" cy="278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1629" y="69789"/>
            <a:ext cx="36435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Frédéric CHOPIN 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70" y="444824"/>
            <a:ext cx="1639966" cy="542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0483" y="716119"/>
            <a:ext cx="314060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Notturno</a:t>
            </a:r>
            <a:r>
              <a:rPr lang="fr-FR" b="1" i="1" dirty="0" smtClean="0"/>
              <a:t> der </a:t>
            </a:r>
            <a:r>
              <a:rPr lang="fr-FR" b="1" i="1" dirty="0" err="1" smtClean="0"/>
              <a:t>Liebe</a:t>
            </a:r>
            <a:r>
              <a:rPr lang="fr-FR" b="1" i="1" dirty="0" smtClean="0"/>
              <a:t> » (1919) </a:t>
            </a:r>
            <a:endParaRPr lang="fr-FR" b="1" i="1" dirty="0"/>
          </a:p>
        </p:txBody>
      </p:sp>
      <p:sp>
        <p:nvSpPr>
          <p:cNvPr id="6" name="Rectangle 5"/>
          <p:cNvSpPr/>
          <p:nvPr/>
        </p:nvSpPr>
        <p:spPr>
          <a:xfrm>
            <a:off x="1054803" y="1168040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Carl </a:t>
            </a:r>
            <a:r>
              <a:rPr lang="fr-FR" b="1" dirty="0" err="1" smtClean="0">
                <a:solidFill>
                  <a:srgbClr val="FFFF00"/>
                </a:solidFill>
              </a:rPr>
              <a:t>Boese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158" y="1578641"/>
            <a:ext cx="30510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La Valse de l'adieu » (1928) </a:t>
            </a:r>
            <a:endParaRPr lang="fr-FR" b="1" i="1" dirty="0"/>
          </a:p>
        </p:txBody>
      </p:sp>
      <p:sp>
        <p:nvSpPr>
          <p:cNvPr id="21" name="Rectangle 20"/>
          <p:cNvSpPr/>
          <p:nvPr/>
        </p:nvSpPr>
        <p:spPr>
          <a:xfrm>
            <a:off x="692568" y="2030562"/>
            <a:ext cx="1653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Henry Roussel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1215" y="5668654"/>
            <a:ext cx="351897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La Chanson du souvenir » (1945) </a:t>
            </a:r>
            <a:endParaRPr lang="fr-FR" b="1" i="1" dirty="0"/>
          </a:p>
        </p:txBody>
      </p:sp>
      <p:sp>
        <p:nvSpPr>
          <p:cNvPr id="24" name="Rectangle 23"/>
          <p:cNvSpPr/>
          <p:nvPr/>
        </p:nvSpPr>
        <p:spPr>
          <a:xfrm>
            <a:off x="1519237" y="6037986"/>
            <a:ext cx="1544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Charles Vidor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53610" y="945778"/>
            <a:ext cx="343677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Mlodosc</a:t>
            </a:r>
            <a:r>
              <a:rPr lang="fr-FR" b="1" i="1" dirty="0" smtClean="0"/>
              <a:t> Chopina </a:t>
            </a:r>
          </a:p>
          <a:p>
            <a:r>
              <a:rPr lang="fr-FR" b="1" i="1" dirty="0" smtClean="0"/>
              <a:t>(La Jeunesse de Chopin) » (1949) </a:t>
            </a:r>
            <a:endParaRPr lang="fr-FR" b="1" i="1" dirty="0"/>
          </a:p>
        </p:txBody>
      </p:sp>
      <p:sp>
        <p:nvSpPr>
          <p:cNvPr id="26" name="Rectangle 25"/>
          <p:cNvSpPr/>
          <p:nvPr/>
        </p:nvSpPr>
        <p:spPr>
          <a:xfrm>
            <a:off x="4188424" y="1603575"/>
            <a:ext cx="185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Aleksander Ford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83" y="2625822"/>
            <a:ext cx="2093660" cy="28724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086" y="2093063"/>
            <a:ext cx="4208046" cy="420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1629" y="69789"/>
            <a:ext cx="36435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Frédéric CHOPIN 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70" y="444824"/>
            <a:ext cx="1639966" cy="5425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42921" y="1106960"/>
            <a:ext cx="26260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La Note bleue » (1991) </a:t>
            </a:r>
            <a:endParaRPr lang="fr-FR" b="1" i="1" dirty="0"/>
          </a:p>
        </p:txBody>
      </p:sp>
      <p:sp>
        <p:nvSpPr>
          <p:cNvPr id="28" name="Rectangle 27"/>
          <p:cNvSpPr/>
          <p:nvPr/>
        </p:nvSpPr>
        <p:spPr>
          <a:xfrm>
            <a:off x="1363007" y="1534135"/>
            <a:ext cx="1936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Andrzej </a:t>
            </a:r>
            <a:r>
              <a:rPr lang="fr-FR" b="1" dirty="0" err="1" smtClean="0">
                <a:solidFill>
                  <a:srgbClr val="FFFF00"/>
                </a:solidFill>
              </a:rPr>
              <a:t>Zulawski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52811" y="761210"/>
            <a:ext cx="24176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Impromptu » (1991)  </a:t>
            </a:r>
            <a:endParaRPr lang="fr-FR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843034" y="3830789"/>
            <a:ext cx="389202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Chopin . </a:t>
            </a:r>
            <a:r>
              <a:rPr lang="fr-FR" b="1" i="1" dirty="0" err="1" smtClean="0"/>
              <a:t>Pragnienie</a:t>
            </a:r>
            <a:r>
              <a:rPr lang="fr-FR" b="1" i="1" dirty="0" smtClean="0"/>
              <a:t> </a:t>
            </a:r>
            <a:r>
              <a:rPr lang="fr-FR" b="1" i="1" dirty="0" err="1" smtClean="0"/>
              <a:t>milosci</a:t>
            </a:r>
            <a:r>
              <a:rPr lang="fr-FR" b="1" i="1" dirty="0" smtClean="0"/>
              <a:t> » (2002) </a:t>
            </a:r>
            <a:endParaRPr lang="fr-FR" b="1" i="1" dirty="0"/>
          </a:p>
        </p:txBody>
      </p:sp>
      <p:sp>
        <p:nvSpPr>
          <p:cNvPr id="32" name="Rectangle 31"/>
          <p:cNvSpPr/>
          <p:nvPr/>
        </p:nvSpPr>
        <p:spPr>
          <a:xfrm>
            <a:off x="7380166" y="4136590"/>
            <a:ext cx="16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Jerzy </a:t>
            </a:r>
            <a:r>
              <a:rPr lang="fr-FR" b="1" dirty="0" err="1" smtClean="0">
                <a:solidFill>
                  <a:srgbClr val="FFFF00"/>
                </a:solidFill>
              </a:rPr>
              <a:t>Antczak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50" y="1998883"/>
            <a:ext cx="2615790" cy="369532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538309" y="1175632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James Lapine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835" y="1718801"/>
            <a:ext cx="3505504" cy="1970247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034" y="4277307"/>
            <a:ext cx="1750470" cy="2475165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409" y="4575492"/>
            <a:ext cx="3267513" cy="21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3817" y="72495"/>
            <a:ext cx="28424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/>
                <a:solidFill>
                  <a:schemeClr val="accent3"/>
                </a:solidFill>
              </a:rPr>
              <a:t>Franz LISZT</a:t>
            </a:r>
            <a:endParaRPr lang="fr-FR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59" y="1556020"/>
            <a:ext cx="3151682" cy="39109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84" y="963463"/>
            <a:ext cx="4333475" cy="29178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732" y="4064418"/>
            <a:ext cx="4154177" cy="25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29550" y="69789"/>
            <a:ext cx="26677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Franz LISZT 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70" y="444824"/>
            <a:ext cx="1639966" cy="542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2716" y="716119"/>
            <a:ext cx="24481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Lola </a:t>
            </a:r>
            <a:r>
              <a:rPr lang="fr-FR" b="1" i="1" dirty="0" err="1" smtClean="0"/>
              <a:t>Montès</a:t>
            </a:r>
            <a:r>
              <a:rPr lang="fr-FR" b="1" i="1" dirty="0" smtClean="0"/>
              <a:t> » (1955) </a:t>
            </a:r>
            <a:endParaRPr lang="fr-FR" b="1" i="1" dirty="0"/>
          </a:p>
        </p:txBody>
      </p:sp>
      <p:sp>
        <p:nvSpPr>
          <p:cNvPr id="6" name="Rectangle 5"/>
          <p:cNvSpPr/>
          <p:nvPr/>
        </p:nvSpPr>
        <p:spPr>
          <a:xfrm>
            <a:off x="1213074" y="1142240"/>
            <a:ext cx="140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Max </a:t>
            </a:r>
            <a:r>
              <a:rPr lang="fr-FR" b="1" dirty="0" err="1" smtClean="0">
                <a:solidFill>
                  <a:srgbClr val="FFFF00"/>
                </a:solidFill>
              </a:rPr>
              <a:t>Ophüls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6407" y="928437"/>
            <a:ext cx="284244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 Le Bal des adieux » (1960) </a:t>
            </a:r>
            <a:endParaRPr lang="fr-FR" b="1" i="1" dirty="0"/>
          </a:p>
        </p:txBody>
      </p:sp>
      <p:sp>
        <p:nvSpPr>
          <p:cNvPr id="8" name="Rectangle 7"/>
          <p:cNvSpPr/>
          <p:nvPr/>
        </p:nvSpPr>
        <p:spPr>
          <a:xfrm>
            <a:off x="6715387" y="1326906"/>
            <a:ext cx="1544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Charles Vidor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1616" y="4475000"/>
            <a:ext cx="243765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Lisztomania</a:t>
            </a:r>
            <a:r>
              <a:rPr lang="fr-FR" b="1" i="1" dirty="0" smtClean="0"/>
              <a:t> » (1975) </a:t>
            </a:r>
            <a:endParaRPr lang="fr-FR" b="1" i="1" dirty="0"/>
          </a:p>
        </p:txBody>
      </p:sp>
      <p:sp>
        <p:nvSpPr>
          <p:cNvPr id="10" name="Rectangle 9"/>
          <p:cNvSpPr/>
          <p:nvPr/>
        </p:nvSpPr>
        <p:spPr>
          <a:xfrm>
            <a:off x="3427614" y="4434521"/>
            <a:ext cx="1306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Ken Russel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16" y="1648820"/>
            <a:ext cx="1968316" cy="26244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219" y="4948039"/>
            <a:ext cx="2602081" cy="173142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907" y="1510087"/>
            <a:ext cx="1905000" cy="25431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907" y="4188550"/>
            <a:ext cx="3213505" cy="253793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559" y="1648820"/>
            <a:ext cx="3140585" cy="2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90896" y="72495"/>
            <a:ext cx="38282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/>
                <a:solidFill>
                  <a:schemeClr val="accent3"/>
                </a:solidFill>
              </a:rPr>
              <a:t>Hector BERLIOZ</a:t>
            </a:r>
            <a:endParaRPr lang="fr-FR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42" y="874881"/>
            <a:ext cx="4157401" cy="41574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08" y="951731"/>
            <a:ext cx="2960443" cy="29296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53" y="4238220"/>
            <a:ext cx="3025793" cy="231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28431" y="96982"/>
            <a:ext cx="457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CAFE CINEMA </a:t>
            </a:r>
            <a:endParaRPr lang="fr-F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9585" y="2184219"/>
            <a:ext cx="30572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/>
              <a:t>Les </a:t>
            </a:r>
          </a:p>
          <a:p>
            <a:pPr algn="ctr"/>
            <a:r>
              <a:rPr lang="fr-FR" sz="3600" b="1" dirty="0" smtClean="0"/>
              <a:t>MUSICIENS </a:t>
            </a:r>
          </a:p>
          <a:p>
            <a:pPr algn="ctr"/>
            <a:r>
              <a:rPr lang="fr-FR" sz="3600" b="1" dirty="0" smtClean="0"/>
              <a:t>CLASSIQUES  </a:t>
            </a:r>
          </a:p>
          <a:p>
            <a:pPr algn="ctr"/>
            <a:r>
              <a:rPr lang="fr-FR" sz="3600" b="1" dirty="0" smtClean="0"/>
              <a:t>AU </a:t>
            </a:r>
          </a:p>
          <a:p>
            <a:pPr algn="ctr"/>
            <a:r>
              <a:rPr lang="fr-FR" sz="3600" b="1" dirty="0" smtClean="0"/>
              <a:t>CINEMA </a:t>
            </a:r>
            <a:endParaRPr lang="fr-FR" sz="36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200" y="1685519"/>
            <a:ext cx="4559637" cy="45596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39702" y="5515583"/>
            <a:ext cx="4552545" cy="7587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LES GRANDS COMPOSITEURS 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3117" y="69789"/>
            <a:ext cx="35605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/>
                <a:solidFill>
                  <a:schemeClr val="accent3"/>
                </a:solidFill>
              </a:rPr>
              <a:t>Hector BERLIOZ</a:t>
            </a:r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70" y="444824"/>
            <a:ext cx="1639966" cy="5425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49925" y="802749"/>
            <a:ext cx="341151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"Symphonie fantastique" (1942) </a:t>
            </a:r>
            <a:endParaRPr lang="fr-FR" b="1" i="1" dirty="0"/>
          </a:p>
        </p:txBody>
      </p:sp>
      <p:sp>
        <p:nvSpPr>
          <p:cNvPr id="18" name="Rectangle 17"/>
          <p:cNvSpPr/>
          <p:nvPr/>
        </p:nvSpPr>
        <p:spPr>
          <a:xfrm>
            <a:off x="1891086" y="1258710"/>
            <a:ext cx="175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Christian Jaque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2706" y="4112287"/>
            <a:ext cx="275107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"La vie de Berlioz " (1983) </a:t>
            </a:r>
            <a:endParaRPr lang="fr-FR" b="1" i="1" dirty="0"/>
          </a:p>
        </p:txBody>
      </p:sp>
      <p:sp>
        <p:nvSpPr>
          <p:cNvPr id="20" name="Rectangle 19"/>
          <p:cNvSpPr/>
          <p:nvPr/>
        </p:nvSpPr>
        <p:spPr>
          <a:xfrm>
            <a:off x="7223768" y="3742955"/>
            <a:ext cx="1949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Jacques </a:t>
            </a:r>
            <a:r>
              <a:rPr lang="fr-FR" b="1" dirty="0" err="1" smtClean="0">
                <a:solidFill>
                  <a:srgbClr val="FFFF00"/>
                </a:solidFill>
              </a:rPr>
              <a:t>Trébouta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57" y="1628042"/>
            <a:ext cx="3321635" cy="458608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027" y="1074142"/>
            <a:ext cx="3367360" cy="258208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294" y="4132983"/>
            <a:ext cx="1529648" cy="248567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520" y="4796926"/>
            <a:ext cx="2303445" cy="17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72758" y="72495"/>
            <a:ext cx="4064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/>
                <a:solidFill>
                  <a:schemeClr val="accent3"/>
                </a:solidFill>
              </a:rPr>
              <a:t>Richard WAGNER</a:t>
            </a:r>
            <a:endParaRPr lang="fr-FR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85" y="1471409"/>
            <a:ext cx="3052009" cy="41609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574" y="4311886"/>
            <a:ext cx="4130262" cy="23321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805" y="941151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6713" y="69789"/>
            <a:ext cx="37734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/>
                <a:solidFill>
                  <a:schemeClr val="accent3"/>
                </a:solidFill>
              </a:rPr>
              <a:t>Richard WAGNER 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70" y="444824"/>
            <a:ext cx="1639966" cy="542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608" y="680467"/>
            <a:ext cx="279397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Richard Wagner » (1913) </a:t>
            </a:r>
            <a:endParaRPr lang="fr-FR" b="1" i="1" dirty="0"/>
          </a:p>
        </p:txBody>
      </p:sp>
      <p:sp>
        <p:nvSpPr>
          <p:cNvPr id="6" name="Rectangle 5"/>
          <p:cNvSpPr/>
          <p:nvPr/>
        </p:nvSpPr>
        <p:spPr>
          <a:xfrm>
            <a:off x="927779" y="1055765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Carl </a:t>
            </a:r>
            <a:r>
              <a:rPr lang="fr-FR" b="1" dirty="0" err="1" smtClean="0">
                <a:solidFill>
                  <a:srgbClr val="FFFF00"/>
                </a:solidFill>
              </a:rPr>
              <a:t>Froelich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744" y="3605470"/>
            <a:ext cx="287392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i="1" dirty="0" smtClean="0"/>
              <a:t>« Feu magique ou Wagner </a:t>
            </a:r>
          </a:p>
          <a:p>
            <a:r>
              <a:rPr lang="fr-FR" b="1" i="1" dirty="0" smtClean="0"/>
              <a:t>et les Femmes (</a:t>
            </a:r>
            <a:r>
              <a:rPr lang="fr-FR" b="1" i="1" dirty="0" err="1" smtClean="0"/>
              <a:t>Magic</a:t>
            </a:r>
            <a:r>
              <a:rPr lang="fr-FR" b="1" i="1" dirty="0" smtClean="0"/>
              <a:t> </a:t>
            </a:r>
            <a:r>
              <a:rPr lang="fr-FR" b="1" i="1" dirty="0" err="1" smtClean="0"/>
              <a:t>fire</a:t>
            </a:r>
            <a:r>
              <a:rPr lang="fr-FR" b="1" i="1" dirty="0" smtClean="0"/>
              <a:t>) » </a:t>
            </a:r>
          </a:p>
          <a:p>
            <a:r>
              <a:rPr lang="fr-FR" b="1" i="1" dirty="0" smtClean="0"/>
              <a:t>(1956) </a:t>
            </a:r>
            <a:endParaRPr lang="fr-FR" b="1" i="1" dirty="0"/>
          </a:p>
        </p:txBody>
      </p:sp>
      <p:sp>
        <p:nvSpPr>
          <p:cNvPr id="8" name="Rectangle 7"/>
          <p:cNvSpPr/>
          <p:nvPr/>
        </p:nvSpPr>
        <p:spPr>
          <a:xfrm>
            <a:off x="1362216" y="415946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William </a:t>
            </a:r>
            <a:r>
              <a:rPr lang="fr-FR" b="1" dirty="0" err="1" smtClean="0">
                <a:solidFill>
                  <a:srgbClr val="FFFF00"/>
                </a:solidFill>
              </a:rPr>
              <a:t>Dieterle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4084" y="861138"/>
            <a:ext cx="4572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b="1" i="1" dirty="0" smtClean="0"/>
              <a:t>« Ludwig : Requiem pour un roi vierge» (1972) </a:t>
            </a:r>
            <a:endParaRPr lang="fr-FR" b="1" i="1" dirty="0"/>
          </a:p>
        </p:txBody>
      </p:sp>
      <p:sp>
        <p:nvSpPr>
          <p:cNvPr id="10" name="Rectangle 9"/>
          <p:cNvSpPr/>
          <p:nvPr/>
        </p:nvSpPr>
        <p:spPr>
          <a:xfrm>
            <a:off x="5492818" y="1211742"/>
            <a:ext cx="2514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Hans-Jürgen </a:t>
            </a:r>
            <a:r>
              <a:rPr lang="fr-FR" b="1" dirty="0" err="1" smtClean="0">
                <a:solidFill>
                  <a:srgbClr val="FFFF00"/>
                </a:solidFill>
              </a:rPr>
              <a:t>Syberberg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25" y="1549029"/>
            <a:ext cx="3375071" cy="189953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467" y="4599301"/>
            <a:ext cx="2133600" cy="214312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578" y="4067135"/>
            <a:ext cx="3419375" cy="258504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267" y="1980325"/>
            <a:ext cx="2403406" cy="1566665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946" y="1690669"/>
            <a:ext cx="1609483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6713" y="69789"/>
            <a:ext cx="37734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/>
                <a:solidFill>
                  <a:schemeClr val="accent3"/>
                </a:solidFill>
              </a:rPr>
              <a:t>Richard WAGNER 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323" y="589842"/>
            <a:ext cx="1639966" cy="5425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58209" y="4920734"/>
            <a:ext cx="200612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Wagner » (1983) </a:t>
            </a:r>
            <a:endParaRPr lang="fr-FR" b="1" i="1" dirty="0"/>
          </a:p>
        </p:txBody>
      </p:sp>
      <p:sp>
        <p:nvSpPr>
          <p:cNvPr id="13" name="Rectangle 12"/>
          <p:cNvSpPr/>
          <p:nvPr/>
        </p:nvSpPr>
        <p:spPr>
          <a:xfrm>
            <a:off x="1625271" y="5571284"/>
            <a:ext cx="143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Tony Palmer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05978" y="1374597"/>
            <a:ext cx="28074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i="1" dirty="0" smtClean="0"/>
              <a:t>« Richard et Cosima  (1987)  </a:t>
            </a:r>
            <a:endParaRPr lang="fr-FR" b="1" i="1" dirty="0"/>
          </a:p>
        </p:txBody>
      </p:sp>
      <p:sp>
        <p:nvSpPr>
          <p:cNvPr id="15" name="Rectangle 14"/>
          <p:cNvSpPr/>
          <p:nvPr/>
        </p:nvSpPr>
        <p:spPr>
          <a:xfrm>
            <a:off x="6750118" y="1750131"/>
            <a:ext cx="1495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Peter </a:t>
            </a:r>
            <a:r>
              <a:rPr lang="fr-FR" b="1" dirty="0" err="1" smtClean="0">
                <a:solidFill>
                  <a:srgbClr val="FFFF00"/>
                </a:solidFill>
              </a:rPr>
              <a:t>Padzak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86020" y="2366706"/>
            <a:ext cx="262360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i="1" dirty="0" smtClean="0"/>
              <a:t>« Celles qui aimaient </a:t>
            </a:r>
          </a:p>
          <a:p>
            <a:pPr algn="ctr"/>
            <a:r>
              <a:rPr lang="fr-FR" b="1" i="1" dirty="0" smtClean="0"/>
              <a:t>Richard Wagner » (2011) </a:t>
            </a:r>
            <a:endParaRPr lang="fr-FR" b="1" i="1" dirty="0"/>
          </a:p>
        </p:txBody>
      </p:sp>
      <p:sp>
        <p:nvSpPr>
          <p:cNvPr id="25" name="Rectangle 24"/>
          <p:cNvSpPr/>
          <p:nvPr/>
        </p:nvSpPr>
        <p:spPr>
          <a:xfrm>
            <a:off x="6362565" y="3029706"/>
            <a:ext cx="2394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Jean-Louis </a:t>
            </a:r>
            <a:r>
              <a:rPr lang="fr-FR" b="1" dirty="0" err="1" smtClean="0">
                <a:solidFill>
                  <a:srgbClr val="FFFF00"/>
                </a:solidFill>
              </a:rPr>
              <a:t>Guillermou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9362" y="861138"/>
            <a:ext cx="524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Ludwig ou le Crépuscule des dieux (Ludwig) (1972)  </a:t>
            </a:r>
            <a:endParaRPr lang="fr-FR" b="1" i="1" dirty="0"/>
          </a:p>
        </p:txBody>
      </p:sp>
      <p:sp>
        <p:nvSpPr>
          <p:cNvPr id="17" name="Rectangle 16"/>
          <p:cNvSpPr/>
          <p:nvPr/>
        </p:nvSpPr>
        <p:spPr>
          <a:xfrm>
            <a:off x="3479558" y="1292792"/>
            <a:ext cx="1816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Luchino Visconti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460" y="1851655"/>
            <a:ext cx="3864111" cy="224712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10" y="1404101"/>
            <a:ext cx="2237426" cy="298729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608" y="4478163"/>
            <a:ext cx="1628677" cy="218624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170" y="3504802"/>
            <a:ext cx="2303795" cy="30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65107" y="72495"/>
            <a:ext cx="4479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/>
                <a:solidFill>
                  <a:schemeClr val="accent3"/>
                </a:solidFill>
              </a:rPr>
              <a:t>George GERSHWIN</a:t>
            </a:r>
            <a:endParaRPr lang="fr-FR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59" y="910312"/>
            <a:ext cx="3776830" cy="38961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056" y="1309533"/>
            <a:ext cx="3270961" cy="49064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128" y="4936393"/>
            <a:ext cx="1374595" cy="1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37255" y="69789"/>
            <a:ext cx="40523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/>
                <a:solidFill>
                  <a:schemeClr val="accent3"/>
                </a:solidFill>
              </a:rPr>
              <a:t>George GERSHWIN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323" y="589842"/>
            <a:ext cx="1639966" cy="542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7126" y="1049668"/>
            <a:ext cx="293381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Rhapsody</a:t>
            </a:r>
            <a:r>
              <a:rPr lang="fr-FR" b="1" i="1" dirty="0" smtClean="0"/>
              <a:t> in </a:t>
            </a:r>
            <a:r>
              <a:rPr lang="fr-FR" b="1" i="1" dirty="0" err="1" smtClean="0"/>
              <a:t>blue</a:t>
            </a:r>
            <a:r>
              <a:rPr lang="fr-FR" b="1" i="1" dirty="0" smtClean="0"/>
              <a:t> » (1945) </a:t>
            </a:r>
            <a:endParaRPr lang="fr-FR" b="1" i="1" dirty="0"/>
          </a:p>
        </p:txBody>
      </p:sp>
      <p:sp>
        <p:nvSpPr>
          <p:cNvPr id="6" name="Rectangle 5"/>
          <p:cNvSpPr/>
          <p:nvPr/>
        </p:nvSpPr>
        <p:spPr>
          <a:xfrm>
            <a:off x="4379210" y="1049668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Irving Rapper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442" y="1752548"/>
            <a:ext cx="2857500" cy="43338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964" y="4810417"/>
            <a:ext cx="2390775" cy="19621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678" y="1482638"/>
            <a:ext cx="4095346" cy="307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95522" y="69789"/>
            <a:ext cx="3135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/>
                <a:solidFill>
                  <a:schemeClr val="accent3"/>
                </a:solidFill>
              </a:rPr>
              <a:t>CONCLUSION 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968" y="813396"/>
            <a:ext cx="5802901" cy="57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04644" y="78679"/>
            <a:ext cx="457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CAFE CINEMA </a:t>
            </a:r>
            <a:endParaRPr lang="fr-F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24" y="1310931"/>
            <a:ext cx="7604667" cy="44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1663" y="132132"/>
            <a:ext cx="6699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/>
                <a:solidFill>
                  <a:schemeClr val="accent3"/>
                </a:solidFill>
              </a:rPr>
              <a:t>Jean Sébastien BACH </a:t>
            </a:r>
            <a:endParaRPr lang="fr-F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1611889"/>
            <a:ext cx="3654732" cy="43455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236" y="1055462"/>
            <a:ext cx="3470564" cy="34705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759" y="4633674"/>
            <a:ext cx="2843019" cy="204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616" y="132132"/>
            <a:ext cx="54937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</a:rPr>
              <a:t>Jean Sébastien BACH </a:t>
            </a:r>
            <a:endParaRPr lang="fr-FR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48588" y="796778"/>
            <a:ext cx="150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AU CINEMA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3566" y="1380884"/>
            <a:ext cx="2089623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b="1" i="1" dirty="0">
                <a:solidFill>
                  <a:schemeClr val="tx1"/>
                </a:solidFill>
              </a:rPr>
              <a:t>F</a:t>
            </a:r>
            <a:r>
              <a:rPr lang="de-DE" b="1" i="1" dirty="0" smtClean="0">
                <a:solidFill>
                  <a:schemeClr val="tx1"/>
                </a:solidFill>
              </a:rPr>
              <a:t>riedemann Bach, le </a:t>
            </a:r>
            <a:r>
              <a:rPr lang="de-DE" b="1" i="1" dirty="0" err="1" smtClean="0">
                <a:solidFill>
                  <a:schemeClr val="tx1"/>
                </a:solidFill>
              </a:rPr>
              <a:t>musicien</a:t>
            </a:r>
            <a:r>
              <a:rPr lang="de-DE" b="1" i="1" dirty="0" smtClean="0">
                <a:solidFill>
                  <a:schemeClr val="tx1"/>
                </a:solidFill>
              </a:rPr>
              <a:t> </a:t>
            </a:r>
            <a:r>
              <a:rPr lang="de-DE" b="1" i="1" dirty="0" err="1" smtClean="0">
                <a:solidFill>
                  <a:schemeClr val="tx1"/>
                </a:solidFill>
              </a:rPr>
              <a:t>errant</a:t>
            </a:r>
            <a:r>
              <a:rPr lang="de-DE" b="1" i="1" dirty="0" smtClean="0">
                <a:solidFill>
                  <a:schemeClr val="tx1"/>
                </a:solidFill>
              </a:rPr>
              <a:t> </a:t>
            </a:r>
            <a:r>
              <a:rPr lang="de-DE" b="1" dirty="0" smtClean="0">
                <a:solidFill>
                  <a:schemeClr val="tx1"/>
                </a:solidFill>
              </a:rPr>
              <a:t>(1941)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4849" y="1106652"/>
            <a:ext cx="2114233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i="1" dirty="0" smtClean="0"/>
              <a:t>« Chronique d'Anna </a:t>
            </a:r>
          </a:p>
          <a:p>
            <a:pPr algn="ctr"/>
            <a:r>
              <a:rPr lang="fr-FR" b="1" i="1" dirty="0" smtClean="0"/>
              <a:t>Magdalena Bach » </a:t>
            </a:r>
          </a:p>
          <a:p>
            <a:pPr algn="ctr"/>
            <a:r>
              <a:rPr lang="fr-FR" b="1" i="1" dirty="0" smtClean="0"/>
              <a:t>(1967)</a:t>
            </a:r>
            <a:endParaRPr lang="fr-FR" b="1" i="1" dirty="0"/>
          </a:p>
        </p:txBody>
      </p:sp>
      <p:sp>
        <p:nvSpPr>
          <p:cNvPr id="7" name="Rectangle 6"/>
          <p:cNvSpPr/>
          <p:nvPr/>
        </p:nvSpPr>
        <p:spPr>
          <a:xfrm>
            <a:off x="6274813" y="1576896"/>
            <a:ext cx="219781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“Johann Sebastian Bach, the Cantor of Saint Thomas's”. </a:t>
            </a:r>
          </a:p>
          <a:p>
            <a:pPr algn="ctr"/>
            <a:r>
              <a:rPr lang="en-US" b="1" i="1" dirty="0" smtClean="0"/>
              <a:t>(1985)</a:t>
            </a:r>
            <a:endParaRPr lang="fr-FR" b="1" i="1" dirty="0"/>
          </a:p>
        </p:txBody>
      </p:sp>
      <p:sp>
        <p:nvSpPr>
          <p:cNvPr id="10" name="Rectangle 9"/>
          <p:cNvSpPr/>
          <p:nvPr/>
        </p:nvSpPr>
        <p:spPr>
          <a:xfrm>
            <a:off x="6149665" y="3317595"/>
            <a:ext cx="254589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smtClean="0"/>
              <a:t>« </a:t>
            </a:r>
            <a:r>
              <a:rPr lang="fr-FR" b="1" i="1" dirty="0" err="1" smtClean="0"/>
              <a:t>Mein</a:t>
            </a:r>
            <a:r>
              <a:rPr lang="fr-FR" b="1" i="1" dirty="0" smtClean="0"/>
              <a:t> Name </a:t>
            </a:r>
            <a:r>
              <a:rPr lang="fr-FR" b="1" i="1" dirty="0" err="1" smtClean="0"/>
              <a:t>ist</a:t>
            </a:r>
            <a:r>
              <a:rPr lang="fr-FR" b="1" i="1" dirty="0" smtClean="0"/>
              <a:t> Bach » </a:t>
            </a:r>
            <a:endParaRPr lang="fr-FR" b="1" i="1" dirty="0"/>
          </a:p>
        </p:txBody>
      </p:sp>
      <p:sp>
        <p:nvSpPr>
          <p:cNvPr id="6" name="Rectangle 5"/>
          <p:cNvSpPr/>
          <p:nvPr/>
        </p:nvSpPr>
        <p:spPr>
          <a:xfrm>
            <a:off x="1133566" y="2304214"/>
            <a:ext cx="1830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Traugott</a:t>
            </a:r>
            <a:r>
              <a:rPr lang="fr-FR" b="1" dirty="0" smtClean="0">
                <a:solidFill>
                  <a:srgbClr val="FFFF00"/>
                </a:solidFill>
              </a:rPr>
              <a:t> Müller 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66" y="2852849"/>
            <a:ext cx="2155445" cy="30463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480" y="2304214"/>
            <a:ext cx="2191042" cy="32702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12319" y="2797856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Colin </a:t>
            </a:r>
            <a:r>
              <a:rPr lang="fr-FR" b="1" dirty="0" err="1" smtClean="0">
                <a:solidFill>
                  <a:srgbClr val="FFFF00"/>
                </a:solidFill>
              </a:rPr>
              <a:t>Nears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14" y="3837334"/>
            <a:ext cx="2049792" cy="28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9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616" y="132132"/>
            <a:ext cx="54937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</a:rPr>
              <a:t>Jean Sébastien BACH </a:t>
            </a:r>
            <a:endParaRPr lang="fr-FR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519481" y="762903"/>
            <a:ext cx="150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AU CINEMA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3885" y="1163013"/>
            <a:ext cx="241765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dirty="0" smtClean="0"/>
              <a:t>« Il était une fois </a:t>
            </a:r>
          </a:p>
          <a:p>
            <a:pPr algn="ctr"/>
            <a:r>
              <a:rPr lang="fr-FR" b="1" dirty="0" smtClean="0"/>
              <a:t>Jean-Sébastien Bach »</a:t>
            </a:r>
          </a:p>
          <a:p>
            <a:pPr algn="ctr"/>
            <a:r>
              <a:rPr lang="fr-FR" b="1" dirty="0" smtClean="0"/>
              <a:t>(2003)  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5550672" y="3850526"/>
            <a:ext cx="2722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b="1" dirty="0" smtClean="0"/>
              <a:t>« Le Silence avant Bach » </a:t>
            </a:r>
          </a:p>
          <a:p>
            <a:pPr algn="ctr"/>
            <a:r>
              <a:rPr lang="fr-FR" b="1" dirty="0" smtClean="0"/>
              <a:t>(2007)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38732" y="2070784"/>
            <a:ext cx="2394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Jean-Louis </a:t>
            </a:r>
            <a:r>
              <a:rPr lang="fr-FR" b="1" dirty="0" err="1" smtClean="0">
                <a:solidFill>
                  <a:srgbClr val="FFFF00"/>
                </a:solidFill>
              </a:rPr>
              <a:t>Guillermou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08760" y="4127525"/>
            <a:ext cx="1701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Pere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</a:rPr>
              <a:t>Portabella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885" y="2440116"/>
            <a:ext cx="2542578" cy="346715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760" y="1255476"/>
            <a:ext cx="3556636" cy="243407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752" y="4657834"/>
            <a:ext cx="3122184" cy="20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7661" y="132132"/>
            <a:ext cx="6447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/>
                <a:solidFill>
                  <a:schemeClr val="accent3"/>
                </a:solidFill>
              </a:rPr>
              <a:t>Jean Baptiste LULLY </a:t>
            </a:r>
            <a:endParaRPr lang="fr-F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293" y="1624518"/>
            <a:ext cx="5968507" cy="44763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0" y="2457450"/>
            <a:ext cx="1981780" cy="307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48588" y="796778"/>
            <a:ext cx="150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AU CINEMA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949" y="2848"/>
            <a:ext cx="6444031" cy="9205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6087" y="1196888"/>
            <a:ext cx="206859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000" b="1" i="1" dirty="0" smtClean="0"/>
              <a:t>« Molière » (1978) </a:t>
            </a:r>
            <a:endParaRPr lang="fr-FR" sz="20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1288998" y="1685796"/>
            <a:ext cx="2162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Ariane Mnouchkine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75" y="2162491"/>
            <a:ext cx="2755815" cy="365464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64658" y="3570318"/>
            <a:ext cx="273068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b="1" i="1" dirty="0" smtClean="0"/>
              <a:t>« Le Roi danse »  (2000)</a:t>
            </a:r>
            <a:endParaRPr lang="fr-FR" sz="2000" b="1" i="1" dirty="0"/>
          </a:p>
        </p:txBody>
      </p:sp>
      <p:sp>
        <p:nvSpPr>
          <p:cNvPr id="21" name="Rectangle 20"/>
          <p:cNvSpPr/>
          <p:nvPr/>
        </p:nvSpPr>
        <p:spPr>
          <a:xfrm>
            <a:off x="4278731" y="3970428"/>
            <a:ext cx="172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Gérard </a:t>
            </a:r>
            <a:r>
              <a:rPr lang="fr-FR" b="1" dirty="0" err="1" smtClean="0">
                <a:solidFill>
                  <a:srgbClr val="FFFF00"/>
                </a:solidFill>
              </a:rPr>
              <a:t>Corbiau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940" y="1196888"/>
            <a:ext cx="3659829" cy="217337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052" y="3570318"/>
            <a:ext cx="2129856" cy="313215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105" y="4495395"/>
            <a:ext cx="2719331" cy="18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1">
                <a:lumMod val="4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49500" y="72497"/>
            <a:ext cx="71250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 err="1" smtClean="0">
                <a:ln/>
                <a:solidFill>
                  <a:schemeClr val="accent3"/>
                </a:solidFill>
              </a:rPr>
              <a:t>Wolgang</a:t>
            </a:r>
            <a:r>
              <a:rPr lang="fr-FR" sz="4400" b="1" dirty="0" smtClean="0">
                <a:ln/>
                <a:solidFill>
                  <a:schemeClr val="accent3"/>
                </a:solidFill>
              </a:rPr>
              <a:t> Amadeus MOZART</a:t>
            </a:r>
            <a:endParaRPr lang="fr-FR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50" y="1073427"/>
            <a:ext cx="4505739" cy="55758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482" y="1472728"/>
            <a:ext cx="3107506" cy="43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TC103457496[[fn=Parallaxe]]</Template>
  <TotalTime>304</TotalTime>
  <Words>531</Words>
  <Application>Microsoft Office PowerPoint</Application>
  <PresentationFormat>Affichage à l'écran (4:3)</PresentationFormat>
  <Paragraphs>143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Corbel</vt:lpstr>
      <vt:lpstr>Trebuchet MS</vt:lpstr>
      <vt:lpstr>Parallaxe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FRERE</dc:creator>
  <cp:lastModifiedBy>Michel FRERE</cp:lastModifiedBy>
  <cp:revision>19</cp:revision>
  <dcterms:created xsi:type="dcterms:W3CDTF">2014-02-15T18:33:12Z</dcterms:created>
  <dcterms:modified xsi:type="dcterms:W3CDTF">2014-02-15T23:38:12Z</dcterms:modified>
</cp:coreProperties>
</file>